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28"/>
  </p:notesMasterIdLst>
  <p:sldIdLst>
    <p:sldId id="256" r:id="rId3"/>
    <p:sldId id="333" r:id="rId4"/>
    <p:sldId id="316" r:id="rId5"/>
    <p:sldId id="259" r:id="rId6"/>
    <p:sldId id="317" r:id="rId7"/>
    <p:sldId id="261" r:id="rId8"/>
    <p:sldId id="318" r:id="rId9"/>
    <p:sldId id="319" r:id="rId10"/>
    <p:sldId id="320" r:id="rId11"/>
    <p:sldId id="321" r:id="rId12"/>
    <p:sldId id="276" r:id="rId13"/>
    <p:sldId id="275" r:id="rId14"/>
    <p:sldId id="262" r:id="rId15"/>
    <p:sldId id="322" r:id="rId16"/>
    <p:sldId id="263" r:id="rId17"/>
    <p:sldId id="323" r:id="rId18"/>
    <p:sldId id="324" r:id="rId19"/>
    <p:sldId id="325" r:id="rId20"/>
    <p:sldId id="326" r:id="rId21"/>
    <p:sldId id="264" r:id="rId22"/>
    <p:sldId id="327" r:id="rId23"/>
    <p:sldId id="329" r:id="rId24"/>
    <p:sldId id="330" r:id="rId25"/>
    <p:sldId id="331" r:id="rId26"/>
    <p:sldId id="332" r:id="rId27"/>
  </p:sldIdLst>
  <p:sldSz cx="9144000" cy="5143500" type="screen16x9"/>
  <p:notesSz cx="6858000" cy="9144000"/>
  <p:embeddedFontLst>
    <p:embeddedFont>
      <p:font typeface="Arvo" panose="020B0604020202020204" charset="0"/>
      <p:regular r:id="rId29"/>
      <p:bold r:id="rId30"/>
      <p:italic r:id="rId31"/>
      <p:boldItalic r:id="rId32"/>
    </p:embeddedFont>
    <p:embeddedFont>
      <p:font typeface="Barlow Condensed" panose="00000506000000000000" pitchFamily="2" charset="0"/>
      <p:regular r:id="rId33"/>
      <p:bold r:id="rId34"/>
      <p:italic r:id="rId35"/>
      <p:boldItalic r:id="rId36"/>
    </p:embeddedFont>
    <p:embeddedFont>
      <p:font typeface="Barlow Condensed Medium" panose="00000606000000000000" pitchFamily="2" charset="0"/>
      <p:regular r:id="rId37"/>
      <p:bold r:id="rId38"/>
      <p:italic r:id="rId39"/>
      <p:boldItalic r:id="rId40"/>
    </p:embeddedFont>
    <p:embeddedFont>
      <p:font typeface="Barlow Condensed SemiBold" panose="00000706000000000000" pitchFamily="2" charset="0"/>
      <p:regular r:id="rId41"/>
      <p:bold r:id="rId42"/>
      <p:italic r:id="rId43"/>
      <p:bold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Roboto Slab" pitchFamily="2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C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1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509d4cbf7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509d4cbf7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509d4cbf7_6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509d4cbf7_6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665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509d4cbf7_6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509d4cbf7_6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509d4cbf7_6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509d4cbf7_6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1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509d4cbf7_6_1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509d4cbf7_6_1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509d4cbf7_6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509d4cbf7_6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41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509d4cbf7_6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509d4cbf7_6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509d4cbf7_6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509d4cbf7_6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0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509d4cbf7_6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509d4cbf7_6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127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509d4cbf7_6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509d4cbf7_6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442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509d4cbf7_6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509d4cbf7_6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2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509d4cbf7_6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509d4cbf7_6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932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509d4cbf7_6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509d4cbf7_6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509d4cbf7_6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509d4cbf7_6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80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509d4cbf7_6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509d4cbf7_6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733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509d4cbf7_6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509d4cbf7_6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705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509d4cbf7_6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509d4cbf7_6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12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509d4cbf7_6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509d4cbf7_6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46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509d4cbf7_6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509d4cbf7_6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78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509d4cbf7_6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509d4cbf7_6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509d4cbf7_6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509d4cbf7_6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02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509d4cbf7_6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509d4cbf7_6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509d4cbf7_6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509d4cbf7_6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06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509d4cbf7_6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509d4cbf7_6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412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509d4cbf7_6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509d4cbf7_6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42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57" name="Google Shape;57;p14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102" name="Google Shape;102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05516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44" name="Google Shape;144;p15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45" name="Google Shape;145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15"/>
          <p:cNvGrpSpPr/>
          <p:nvPr/>
        </p:nvGrpSpPr>
        <p:grpSpPr>
          <a:xfrm flipH="1">
            <a:off x="6278928" y="-258568"/>
            <a:ext cx="2865062" cy="3613974"/>
            <a:chOff x="-26858" y="-227337"/>
            <a:chExt cx="2186403" cy="2757917"/>
          </a:xfrm>
        </p:grpSpPr>
        <p:sp>
          <p:nvSpPr>
            <p:cNvPr id="190" name="Google Shape;190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16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232" name="Google Shape;232;p1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6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54" name="Google Shape;254;p16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6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6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6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6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80" name="Google Shape;280;p16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16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273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7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84" name="Google Shape;284;p1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7"/>
          <p:cNvGrpSpPr/>
          <p:nvPr/>
        </p:nvGrpSpPr>
        <p:grpSpPr>
          <a:xfrm rot="10800000" flipH="1">
            <a:off x="-413096" y="-26651"/>
            <a:ext cx="2192144" cy="1495178"/>
            <a:chOff x="-293170" y="3658798"/>
            <a:chExt cx="2192144" cy="1495178"/>
          </a:xfrm>
        </p:grpSpPr>
        <p:sp>
          <p:nvSpPr>
            <p:cNvPr id="306" name="Google Shape;306;p17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17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26" name="Google Shape;326;p17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8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329" name="Google Shape;329;p18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51" name="Google Shape;351;p18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54" name="Google Shape;354;p19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5" name="Google Shape;355;p19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356" name="Google Shape;356;p19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Condensed SemiBold"/>
              <a:buNone/>
              <a:defRPr sz="2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vo"/>
              <a:buChar char="●"/>
              <a:defRPr sz="18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vo"/>
              <a:buChar char="■"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8Wlmui7aYrg?feature=oembed" TargetMode="Externa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1WrXB8M0I0s?feature=oembed" TargetMode="Externa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MF0Of6_DE9I?feature=oembed" TargetMode="Externa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"/>
          <p:cNvSpPr txBox="1">
            <a:spLocks noGrp="1"/>
          </p:cNvSpPr>
          <p:nvPr>
            <p:ph type="ctrTitle"/>
          </p:nvPr>
        </p:nvSpPr>
        <p:spPr>
          <a:xfrm>
            <a:off x="2486677" y="2077155"/>
            <a:ext cx="4419000" cy="12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Introdução à Jornada do Herói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3747911" y="2067475"/>
            <a:ext cx="385451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MÍTICO É DIFERENTE DE MÁGICO</a:t>
            </a:r>
            <a:endParaRPr dirty="0"/>
          </a:p>
        </p:txBody>
      </p:sp>
      <p:sp>
        <p:nvSpPr>
          <p:cNvPr id="423" name="Google Shape;423;p24"/>
          <p:cNvSpPr txBox="1">
            <a:spLocks noGrp="1"/>
          </p:cNvSpPr>
          <p:nvPr>
            <p:ph type="subTitle" idx="1"/>
          </p:nvPr>
        </p:nvSpPr>
        <p:spPr>
          <a:xfrm>
            <a:off x="1868250" y="3013075"/>
            <a:ext cx="4497900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Segundo </a:t>
            </a:r>
            <a:r>
              <a:rPr lang="pt-BR" dirty="0" err="1"/>
              <a:t>Harari</a:t>
            </a:r>
            <a:r>
              <a:rPr lang="pt-BR" dirty="0"/>
              <a:t> em Homo Sapiens, a influência dos mitos permitiu a criação de cidades populosas e impérios, pois eles forneceram elos sociais necessários para ligar as pessoas umas às outras.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90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INDEPENDENTE DO FORMATO, É NECESSÁRIO APRESENTAR AO PÚBLICO ESSE HERÓI E UM FUNDO DA JORNADA, ANTES MESMO DE ELE CONSUMIR A HISTÓRIA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68068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5336100" y="1993950"/>
            <a:ext cx="3807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PORTANTO QUAL SERÁ?</a:t>
            </a:r>
            <a:endParaRPr sz="3200" dirty="0"/>
          </a:p>
        </p:txBody>
      </p:sp>
      <p:sp>
        <p:nvSpPr>
          <p:cNvPr id="4" name="Google Shape;423;p24">
            <a:extLst>
              <a:ext uri="{FF2B5EF4-FFF2-40B4-BE49-F238E27FC236}">
                <a16:creationId xmlns:a16="http://schemas.microsoft.com/office/drawing/2014/main" id="{D07ADF5D-F3C9-22B6-4EF0-DD147F65CA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8200" y="2863194"/>
            <a:ext cx="4497900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imagem prévia? (capa do jogo, capa do livro, cartaz ou banner do filme, capa do disco);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título?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</a:t>
            </a:r>
            <a:r>
              <a:rPr lang="pt-BR" dirty="0" err="1"/>
              <a:t>tagline</a:t>
            </a:r>
            <a:r>
              <a:rPr lang="pt-B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prólogo?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152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ctrTitle"/>
          </p:nvPr>
        </p:nvSpPr>
        <p:spPr>
          <a:xfrm flipH="1">
            <a:off x="815731" y="705517"/>
            <a:ext cx="856533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OBRIGATÓRIO, </a:t>
            </a:r>
            <a:br>
              <a:rPr lang="pt-BR" dirty="0"/>
            </a:br>
            <a:r>
              <a:rPr lang="pt-BR" dirty="0"/>
              <a:t>MAS DEPENDENDO DA HISTÓRIA, ESSENCIAL.</a:t>
            </a:r>
            <a:endParaRPr dirty="0"/>
          </a:p>
        </p:txBody>
      </p:sp>
      <p:sp>
        <p:nvSpPr>
          <p:cNvPr id="443" name="Google Shape;443;p27"/>
          <p:cNvSpPr txBox="1">
            <a:spLocks noGrp="1"/>
          </p:cNvSpPr>
          <p:nvPr>
            <p:ph type="ctrTitle"/>
          </p:nvPr>
        </p:nvSpPr>
        <p:spPr>
          <a:xfrm>
            <a:off x="244825" y="1560478"/>
            <a:ext cx="6411300" cy="18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latin typeface="Roboto Slab"/>
                <a:ea typeface="Roboto Slab"/>
                <a:cs typeface="Roboto Slab"/>
                <a:sym typeface="Roboto Slab"/>
              </a:rPr>
              <a:t>Muita histórias apresentam esses elementos, outras não. Na verdade, até escondem propositalmente, mas lembre-se </a:t>
            </a:r>
            <a:r>
              <a:rPr lang="pt-BR" dirty="0"/>
              <a:t>Um bom título pode mexer com a curiosidade e fazer metáforas, a mesma história com um mal titulo por melhor que seja não vai vender...</a:t>
            </a:r>
            <a:endParaRPr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3200" dirty="0"/>
              <a:t>UMA VEZ VENDIDA, A ABERTURA DE UMA HISTÓRIA TEM DE TER CERTA CARGA EMOCIONAL QUE MANTERÁ A ATENÇÃO DURANTE O COMEÇO DA JORNADA</a:t>
            </a:r>
          </a:p>
        </p:txBody>
      </p:sp>
      <p:pic>
        <p:nvPicPr>
          <p:cNvPr id="430" name="Google Shape;430;p25" descr="Uma imagem contendo objeto&#10;&#10;Descrição gerada com alta confianç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3827" y="4793304"/>
            <a:ext cx="1154975" cy="30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34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ABERTURA PRECISA:</a:t>
            </a:r>
            <a:endParaRPr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76992EE-7BCE-9106-4E1B-CFDB2007BE62}"/>
              </a:ext>
            </a:extLst>
          </p:cNvPr>
          <p:cNvSpPr txBox="1"/>
          <p:nvPr/>
        </p:nvSpPr>
        <p:spPr>
          <a:xfrm>
            <a:off x="519288" y="1486259"/>
            <a:ext cx="72023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lt1"/>
                </a:solidFill>
                <a:latin typeface="Barlow Condensed SemiBold"/>
              </a:rPr>
              <a:t>. </a:t>
            </a:r>
            <a:r>
              <a:rPr lang="pt-BR" sz="2400" dirty="0">
                <a:solidFill>
                  <a:schemeClr val="lt1"/>
                </a:solidFill>
                <a:latin typeface="Barlow Condensed SemiBold"/>
                <a:sym typeface="Barlow Condensed SemiBold"/>
              </a:rPr>
              <a:t>Introduzir</a:t>
            </a:r>
            <a:r>
              <a:rPr lang="pt-BR" sz="2400" dirty="0">
                <a:solidFill>
                  <a:schemeClr val="lt1"/>
                </a:solidFill>
                <a:latin typeface="Barlow Condensed SemiBold"/>
              </a:rPr>
              <a:t> ;</a:t>
            </a:r>
          </a:p>
          <a:p>
            <a:r>
              <a:rPr lang="pt-BR" sz="2400" dirty="0">
                <a:solidFill>
                  <a:schemeClr val="lt1"/>
                </a:solidFill>
                <a:latin typeface="Barlow Condensed SemiBold"/>
              </a:rPr>
              <a:t>. Carregar uma imagem de abertura;</a:t>
            </a:r>
          </a:p>
          <a:p>
            <a:r>
              <a:rPr lang="pt-BR" sz="2400" dirty="0">
                <a:solidFill>
                  <a:schemeClr val="lt1"/>
                </a:solidFill>
                <a:latin typeface="Barlow Condensed SemiBold"/>
              </a:rPr>
              <a:t>. Agarrar o telespectador para aquele mundo;</a:t>
            </a:r>
          </a:p>
          <a:p>
            <a:r>
              <a:rPr lang="pt-BR" sz="2400" dirty="0">
                <a:solidFill>
                  <a:schemeClr val="lt1"/>
                </a:solidFill>
                <a:latin typeface="Barlow Condensed SemiBold"/>
              </a:rPr>
              <a:t>. Dar o tom da história;</a:t>
            </a:r>
          </a:p>
          <a:p>
            <a:r>
              <a:rPr lang="pt-BR" sz="2400" dirty="0">
                <a:solidFill>
                  <a:schemeClr val="lt1"/>
                </a:solidFill>
                <a:latin typeface="Barlow Condensed SemiBold"/>
              </a:rPr>
              <a:t>. Transmitir informações sem perder o ritmo.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INTRODUÇÃO PODE TER VÁRIOS FORMATOS</a:t>
            </a:r>
            <a:endParaRPr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76992EE-7BCE-9106-4E1B-CFDB2007BE62}"/>
              </a:ext>
            </a:extLst>
          </p:cNvPr>
          <p:cNvSpPr txBox="1"/>
          <p:nvPr/>
        </p:nvSpPr>
        <p:spPr>
          <a:xfrm>
            <a:off x="564443" y="1474970"/>
            <a:ext cx="7202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lt1"/>
                </a:solidFill>
                <a:latin typeface="Barlow Condensed SemiBold"/>
              </a:rPr>
              <a:t>. </a:t>
            </a:r>
            <a:r>
              <a:rPr lang="pt-BR" sz="2400" dirty="0">
                <a:solidFill>
                  <a:schemeClr val="lt1"/>
                </a:solidFill>
                <a:latin typeface="Barlow Condensed SemiBold"/>
                <a:sym typeface="Barlow Condensed SemiBold"/>
              </a:rPr>
              <a:t>Título exposto com destaque:</a:t>
            </a:r>
          </a:p>
        </p:txBody>
      </p:sp>
      <p:pic>
        <p:nvPicPr>
          <p:cNvPr id="2" name="Mídia Online 1" title="Nostalgia: Abertura de toda a Saga Harry Potter.">
            <a:hlinkClick r:id="" action="ppaction://media"/>
            <a:extLst>
              <a:ext uri="{FF2B5EF4-FFF2-40B4-BE49-F238E27FC236}">
                <a16:creationId xmlns:a16="http://schemas.microsoft.com/office/drawing/2014/main" id="{89730DF3-F55E-52DB-3200-9DD6EDD571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22889" y="2192866"/>
            <a:ext cx="4611512" cy="26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INTRODUÇÃO PODE TER VÁRIOS FORMATOS</a:t>
            </a:r>
            <a:endParaRPr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76992EE-7BCE-9106-4E1B-CFDB2007BE62}"/>
              </a:ext>
            </a:extLst>
          </p:cNvPr>
          <p:cNvSpPr txBox="1"/>
          <p:nvPr/>
        </p:nvSpPr>
        <p:spPr>
          <a:xfrm>
            <a:off x="564443" y="1474970"/>
            <a:ext cx="7202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lt1"/>
                </a:solidFill>
                <a:latin typeface="Barlow Condensed SemiBold"/>
              </a:rPr>
              <a:t>. </a:t>
            </a:r>
            <a:r>
              <a:rPr lang="pt-BR" sz="2400" dirty="0">
                <a:solidFill>
                  <a:schemeClr val="lt1"/>
                </a:solidFill>
                <a:latin typeface="Barlow Condensed SemiBold"/>
                <a:sym typeface="Barlow Condensed SemiBold"/>
              </a:rPr>
              <a:t>Prólogo</a:t>
            </a:r>
          </a:p>
        </p:txBody>
      </p:sp>
      <p:pic>
        <p:nvPicPr>
          <p:cNvPr id="3" name="Mídia Online 2" title="Medal of Honor 1999 - Abertura Legendada PT-BR">
            <a:hlinkClick r:id="" action="ppaction://media"/>
            <a:extLst>
              <a:ext uri="{FF2B5EF4-FFF2-40B4-BE49-F238E27FC236}">
                <a16:creationId xmlns:a16="http://schemas.microsoft.com/office/drawing/2014/main" id="{0A5A71DC-FF58-E367-639C-97B4118CEE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98800" y="1620283"/>
            <a:ext cx="5616222" cy="31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INTRODUÇÃO PODE TER VÁRIOS FORMATOS</a:t>
            </a:r>
            <a:endParaRPr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76992EE-7BCE-9106-4E1B-CFDB2007BE62}"/>
              </a:ext>
            </a:extLst>
          </p:cNvPr>
          <p:cNvSpPr txBox="1"/>
          <p:nvPr/>
        </p:nvSpPr>
        <p:spPr>
          <a:xfrm>
            <a:off x="564443" y="1474970"/>
            <a:ext cx="7202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lt1"/>
                </a:solidFill>
                <a:latin typeface="Barlow Condensed SemiBold"/>
              </a:rPr>
              <a:t>. </a:t>
            </a:r>
            <a:r>
              <a:rPr lang="pt-BR" sz="2400" dirty="0">
                <a:solidFill>
                  <a:schemeClr val="lt1"/>
                </a:solidFill>
                <a:latin typeface="Barlow Condensed SemiBold"/>
                <a:sym typeface="Barlow Condensed SemiBold"/>
              </a:rPr>
              <a:t>Trabalhar a imagem de abertura:</a:t>
            </a:r>
          </a:p>
        </p:txBody>
      </p:sp>
      <p:pic>
        <p:nvPicPr>
          <p:cNvPr id="2" name="Mídia Online 1" title="O Rei Leão (Walt Disney) - Abertura">
            <a:hlinkClick r:id="" action="ppaction://media"/>
            <a:extLst>
              <a:ext uri="{FF2B5EF4-FFF2-40B4-BE49-F238E27FC236}">
                <a16:creationId xmlns:a16="http://schemas.microsoft.com/office/drawing/2014/main" id="{C88C9395-3F0A-746A-28E8-7D869839F0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66295" y="2077156"/>
            <a:ext cx="5219660" cy="29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4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5400" dirty="0"/>
              <a:t>AGORA A JORNADA PODE COMEÇAR</a:t>
            </a:r>
          </a:p>
        </p:txBody>
      </p:sp>
      <p:pic>
        <p:nvPicPr>
          <p:cNvPr id="430" name="Google Shape;430;p25" descr="Uma imagem contendo objeto&#10;&#10;Descrição gerada com alta confianç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3827" y="4793304"/>
            <a:ext cx="1154975" cy="30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6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/>
              <a:t>A JORNADA DO HERÓI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685129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MUNDO COMUM</a:t>
            </a:r>
            <a:endParaRPr dirty="0"/>
          </a:p>
        </p:txBody>
      </p:sp>
      <p:grpSp>
        <p:nvGrpSpPr>
          <p:cNvPr id="483" name="Google Shape;483;p29"/>
          <p:cNvGrpSpPr/>
          <p:nvPr/>
        </p:nvGrpSpPr>
        <p:grpSpPr>
          <a:xfrm>
            <a:off x="860804" y="1581041"/>
            <a:ext cx="980695" cy="982361"/>
            <a:chOff x="917250" y="2165250"/>
            <a:chExt cx="980695" cy="982361"/>
          </a:xfrm>
        </p:grpSpPr>
        <p:sp>
          <p:nvSpPr>
            <p:cNvPr id="484" name="Google Shape;484;p29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29"/>
          <p:cNvGrpSpPr/>
          <p:nvPr/>
        </p:nvGrpSpPr>
        <p:grpSpPr>
          <a:xfrm>
            <a:off x="1169075" y="1897497"/>
            <a:ext cx="364172" cy="349449"/>
            <a:chOff x="-62890750" y="2296300"/>
            <a:chExt cx="330825" cy="317450"/>
          </a:xfrm>
        </p:grpSpPr>
        <p:sp>
          <p:nvSpPr>
            <p:cNvPr id="491" name="Google Shape;491;p29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F2AF16-AF37-5DC3-2268-9E501C6E8176}"/>
              </a:ext>
            </a:extLst>
          </p:cNvPr>
          <p:cNvSpPr txBox="1"/>
          <p:nvPr/>
        </p:nvSpPr>
        <p:spPr>
          <a:xfrm>
            <a:off x="2047370" y="1645168"/>
            <a:ext cx="461151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pt-BR" dirty="0"/>
              <a:t>Como muitas histórias são viagens que levam os heróis e os jogadores para Mundos Especiais, a maioria delas começa estabelecendo um Mundo Comum como base para a comparação. O Mundo Especial de uma história só é especial se puder ser contrastado a um mundo cotidiano, com as questões de todo dia, das quais o herói é retirado. O Mundo Comum é o contexto, a base, o passado do herói. Vogler,p.95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MUNDO COMUM</a:t>
            </a:r>
            <a:endParaRPr dirty="0"/>
          </a:p>
        </p:txBody>
      </p:sp>
      <p:grpSp>
        <p:nvGrpSpPr>
          <p:cNvPr id="483" name="Google Shape;483;p29"/>
          <p:cNvGrpSpPr/>
          <p:nvPr/>
        </p:nvGrpSpPr>
        <p:grpSpPr>
          <a:xfrm>
            <a:off x="860804" y="1581041"/>
            <a:ext cx="980695" cy="982361"/>
            <a:chOff x="917250" y="2165250"/>
            <a:chExt cx="980695" cy="982361"/>
          </a:xfrm>
        </p:grpSpPr>
        <p:sp>
          <p:nvSpPr>
            <p:cNvPr id="484" name="Google Shape;484;p29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29"/>
          <p:cNvGrpSpPr/>
          <p:nvPr/>
        </p:nvGrpSpPr>
        <p:grpSpPr>
          <a:xfrm>
            <a:off x="1169075" y="1897497"/>
            <a:ext cx="364172" cy="349449"/>
            <a:chOff x="-62890750" y="2296300"/>
            <a:chExt cx="330825" cy="317450"/>
          </a:xfrm>
        </p:grpSpPr>
        <p:sp>
          <p:nvSpPr>
            <p:cNvPr id="491" name="Google Shape;491;p29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D6D8B5F1-205F-A03E-FD9F-F5D0AC581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9" y="1549322"/>
            <a:ext cx="3005280" cy="324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85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MUNDO COMUM</a:t>
            </a:r>
            <a:endParaRPr dirty="0"/>
          </a:p>
        </p:txBody>
      </p:sp>
      <p:grpSp>
        <p:nvGrpSpPr>
          <p:cNvPr id="483" name="Google Shape;483;p29"/>
          <p:cNvGrpSpPr/>
          <p:nvPr/>
        </p:nvGrpSpPr>
        <p:grpSpPr>
          <a:xfrm>
            <a:off x="860804" y="1581041"/>
            <a:ext cx="980695" cy="982361"/>
            <a:chOff x="917250" y="2165250"/>
            <a:chExt cx="980695" cy="982361"/>
          </a:xfrm>
        </p:grpSpPr>
        <p:sp>
          <p:nvSpPr>
            <p:cNvPr id="484" name="Google Shape;484;p29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29"/>
          <p:cNvGrpSpPr/>
          <p:nvPr/>
        </p:nvGrpSpPr>
        <p:grpSpPr>
          <a:xfrm>
            <a:off x="1169075" y="1897497"/>
            <a:ext cx="364172" cy="349449"/>
            <a:chOff x="-62890750" y="2296300"/>
            <a:chExt cx="330825" cy="317450"/>
          </a:xfrm>
        </p:grpSpPr>
        <p:sp>
          <p:nvSpPr>
            <p:cNvPr id="491" name="Google Shape;491;p29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F2AF16-AF37-5DC3-2268-9E501C6E8176}"/>
              </a:ext>
            </a:extLst>
          </p:cNvPr>
          <p:cNvSpPr txBox="1"/>
          <p:nvPr/>
        </p:nvSpPr>
        <p:spPr>
          <a:xfrm>
            <a:off x="2047370" y="1645168"/>
            <a:ext cx="461151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pt-BR" dirty="0"/>
              <a:t>Comparado com o Mundo Especial, o Mundo Comum </a:t>
            </a:r>
            <a:r>
              <a:rPr lang="pt-BR" dirty="0" err="1"/>
              <a:t>podeparecer</a:t>
            </a:r>
            <a:r>
              <a:rPr lang="pt-BR" dirty="0"/>
              <a:t> chato e calmo, mas geralmente as sementes da emoção e do desafio já estão nele. Os problemas e conflitos do herói já estão presentes no Mundo Comum, só esperando ser ativados. </a:t>
            </a:r>
            <a:r>
              <a:rPr lang="pt-BR" dirty="0" err="1"/>
              <a:t>Vogler</a:t>
            </a:r>
            <a:r>
              <a:rPr lang="pt-BR" dirty="0"/>
              <a:t>, p. 96</a:t>
            </a:r>
          </a:p>
        </p:txBody>
      </p:sp>
    </p:spTree>
    <p:extLst>
      <p:ext uri="{BB962C8B-B14F-4D97-AF65-F5344CB8AC3E}">
        <p14:creationId xmlns:p14="http://schemas.microsoft.com/office/powerpoint/2010/main" val="328268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MUNDO COMUM</a:t>
            </a:r>
            <a:endParaRPr dirty="0"/>
          </a:p>
        </p:txBody>
      </p:sp>
      <p:grpSp>
        <p:nvGrpSpPr>
          <p:cNvPr id="483" name="Google Shape;483;p29"/>
          <p:cNvGrpSpPr/>
          <p:nvPr/>
        </p:nvGrpSpPr>
        <p:grpSpPr>
          <a:xfrm>
            <a:off x="860804" y="1581041"/>
            <a:ext cx="980695" cy="982361"/>
            <a:chOff x="917250" y="2165250"/>
            <a:chExt cx="980695" cy="982361"/>
          </a:xfrm>
        </p:grpSpPr>
        <p:sp>
          <p:nvSpPr>
            <p:cNvPr id="484" name="Google Shape;484;p29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29"/>
          <p:cNvGrpSpPr/>
          <p:nvPr/>
        </p:nvGrpSpPr>
        <p:grpSpPr>
          <a:xfrm>
            <a:off x="1169075" y="1897497"/>
            <a:ext cx="364172" cy="349449"/>
            <a:chOff x="-62890750" y="2296300"/>
            <a:chExt cx="330825" cy="317450"/>
          </a:xfrm>
        </p:grpSpPr>
        <p:sp>
          <p:nvSpPr>
            <p:cNvPr id="491" name="Google Shape;491;p29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Gramado terá nova atração temática inspirada em Alice no País das Maravilhas">
            <a:extLst>
              <a:ext uri="{FF2B5EF4-FFF2-40B4-BE49-F238E27FC236}">
                <a16:creationId xmlns:a16="http://schemas.microsoft.com/office/drawing/2014/main" id="{DB22862D-62C8-EEB9-31A9-9E5798984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664" y="1581041"/>
            <a:ext cx="5175572" cy="27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MUNDO COMUM</a:t>
            </a:r>
            <a:endParaRPr dirty="0"/>
          </a:p>
        </p:txBody>
      </p:sp>
      <p:grpSp>
        <p:nvGrpSpPr>
          <p:cNvPr id="483" name="Google Shape;483;p29"/>
          <p:cNvGrpSpPr/>
          <p:nvPr/>
        </p:nvGrpSpPr>
        <p:grpSpPr>
          <a:xfrm>
            <a:off x="860804" y="1581041"/>
            <a:ext cx="980695" cy="982361"/>
            <a:chOff x="917250" y="2165250"/>
            <a:chExt cx="980695" cy="982361"/>
          </a:xfrm>
        </p:grpSpPr>
        <p:sp>
          <p:nvSpPr>
            <p:cNvPr id="484" name="Google Shape;484;p29"/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29"/>
          <p:cNvGrpSpPr/>
          <p:nvPr/>
        </p:nvGrpSpPr>
        <p:grpSpPr>
          <a:xfrm>
            <a:off x="1169075" y="1897497"/>
            <a:ext cx="364172" cy="349449"/>
            <a:chOff x="-62890750" y="2296300"/>
            <a:chExt cx="330825" cy="317450"/>
          </a:xfrm>
        </p:grpSpPr>
        <p:sp>
          <p:nvSpPr>
            <p:cNvPr id="491" name="Google Shape;491;p29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F2AF16-AF37-5DC3-2268-9E501C6E8176}"/>
              </a:ext>
            </a:extLst>
          </p:cNvPr>
          <p:cNvSpPr txBox="1"/>
          <p:nvPr/>
        </p:nvSpPr>
        <p:spPr>
          <a:xfrm>
            <a:off x="2047370" y="1645168"/>
            <a:ext cx="461151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pt-BR" dirty="0"/>
              <a:t>Mas, o mundo comum precisa introduzir o drama ou a carga dramática, o motivo pelo qual o herói pesará sair desta realidade cômoda. </a:t>
            </a:r>
          </a:p>
        </p:txBody>
      </p:sp>
    </p:spTree>
    <p:extLst>
      <p:ext uri="{BB962C8B-B14F-4D97-AF65-F5344CB8AC3E}">
        <p14:creationId xmlns:p14="http://schemas.microsoft.com/office/powerpoint/2010/main" val="3393277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POR HOJE É SÓ =)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66391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A9D6204-19F9-375A-A227-332A9A7A65B6}"/>
              </a:ext>
            </a:extLst>
          </p:cNvPr>
          <p:cNvSpPr/>
          <p:nvPr/>
        </p:nvSpPr>
        <p:spPr>
          <a:xfrm>
            <a:off x="0" y="-45156"/>
            <a:ext cx="9144000" cy="518865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A Jornada do Herói – Estrutura Mítica do Monomito de Joseph Campbell –  Expert Digital">
            <a:extLst>
              <a:ext uri="{FF2B5EF4-FFF2-40B4-BE49-F238E27FC236}">
                <a16:creationId xmlns:a16="http://schemas.microsoft.com/office/drawing/2014/main" id="{F1D57D19-0B3B-C21C-B99A-8D0696F8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85750"/>
            <a:ext cx="49339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6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2043289" y="2067475"/>
            <a:ext cx="555913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ENTEDER A JORNADA É PRECISO ENTENDER O HERÓI</a:t>
            </a:r>
            <a:endParaRPr dirty="0"/>
          </a:p>
        </p:txBody>
      </p:sp>
      <p:sp>
        <p:nvSpPr>
          <p:cNvPr id="423" name="Google Shape;423;p24"/>
          <p:cNvSpPr txBox="1">
            <a:spLocks noGrp="1"/>
          </p:cNvSpPr>
          <p:nvPr>
            <p:ph type="subTitle" idx="1"/>
          </p:nvPr>
        </p:nvSpPr>
        <p:spPr>
          <a:xfrm>
            <a:off x="1868250" y="3013075"/>
            <a:ext cx="4497900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"Um herói se </a:t>
            </a:r>
            <a:r>
              <a:rPr lang="pt-BR" b="1" dirty="0"/>
              <a:t>aventura</a:t>
            </a:r>
            <a:r>
              <a:rPr lang="pt-BR" dirty="0"/>
              <a:t> a sair do mundo da vida cotidiana para uma região de maravilhas </a:t>
            </a:r>
            <a:r>
              <a:rPr lang="pt-BR" b="1" dirty="0"/>
              <a:t>sobrenaturais..</a:t>
            </a:r>
            <a:r>
              <a:rPr lang="pt-BR" dirty="0"/>
              <a:t>."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2043289" y="2067475"/>
            <a:ext cx="555913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HERÓI</a:t>
            </a:r>
            <a:endParaRPr dirty="0"/>
          </a:p>
        </p:txBody>
      </p:sp>
      <p:sp>
        <p:nvSpPr>
          <p:cNvPr id="423" name="Google Shape;423;p24"/>
          <p:cNvSpPr txBox="1">
            <a:spLocks noGrp="1"/>
          </p:cNvSpPr>
          <p:nvPr>
            <p:ph type="subTitle" idx="1"/>
          </p:nvPr>
        </p:nvSpPr>
        <p:spPr>
          <a:xfrm>
            <a:off x="1868250" y="3013075"/>
            <a:ext cx="4497900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Mesmo que comum, o herói é um ser “mítico”, ou seja, ele carrega algo de extraordinário.  Algo que foge desse aparente comum.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Pode-se encontrar o herói ou o anti-herói nas mais diversas narrativas: filmes, músicas, livros, jogos e plataformas.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95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6"/>
          <p:cNvSpPr txBox="1">
            <a:spLocks noGrp="1"/>
          </p:cNvSpPr>
          <p:nvPr>
            <p:ph type="ctrTitle"/>
          </p:nvPr>
        </p:nvSpPr>
        <p:spPr>
          <a:xfrm flipH="1">
            <a:off x="770575" y="468450"/>
            <a:ext cx="2679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Filme </a:t>
            </a:r>
            <a:endParaRPr dirty="0"/>
          </a:p>
        </p:txBody>
      </p:sp>
      <p:pic>
        <p:nvPicPr>
          <p:cNvPr id="2050" name="Picture 2" descr="10 curiosidades sobre a produção de Harry Potter e a Pedra Filosofal |  AvMakers">
            <a:extLst>
              <a:ext uri="{FF2B5EF4-FFF2-40B4-BE49-F238E27FC236}">
                <a16:creationId xmlns:a16="http://schemas.microsoft.com/office/drawing/2014/main" id="{2135851B-9628-9E94-79D6-674EC647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95" y="1230490"/>
            <a:ext cx="5850629" cy="329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6"/>
          <p:cNvSpPr txBox="1">
            <a:spLocks noGrp="1"/>
          </p:cNvSpPr>
          <p:nvPr>
            <p:ph type="ctrTitle"/>
          </p:nvPr>
        </p:nvSpPr>
        <p:spPr>
          <a:xfrm flipH="1">
            <a:off x="770575" y="468450"/>
            <a:ext cx="34288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Música (anti-herói)</a:t>
            </a: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DBE8BA-43E6-E7F9-84DF-E7F3ED0C384F}"/>
              </a:ext>
            </a:extLst>
          </p:cNvPr>
          <p:cNvSpPr txBox="1"/>
          <p:nvPr/>
        </p:nvSpPr>
        <p:spPr>
          <a:xfrm>
            <a:off x="431801" y="1448365"/>
            <a:ext cx="523522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indent="-317500">
              <a:buClr>
                <a:schemeClr val="lt1"/>
              </a:buClr>
              <a:buSzPts val="1400"/>
              <a:buFont typeface="Arvo"/>
              <a:buNone/>
              <a:defRPr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pt-BR" dirty="0"/>
              <a:t>Não tinha medo o tal João de Santo Cristo</a:t>
            </a:r>
            <a:br>
              <a:rPr lang="pt-BR" dirty="0"/>
            </a:br>
            <a:r>
              <a:rPr lang="pt-BR" dirty="0"/>
              <a:t>Era o que todos diziam quando ele se perdeu</a:t>
            </a:r>
            <a:br>
              <a:rPr lang="pt-BR" dirty="0"/>
            </a:br>
            <a:r>
              <a:rPr lang="pt-BR" dirty="0"/>
              <a:t>Deixou pra trás todo o marasmo da fazenda</a:t>
            </a:r>
            <a:br>
              <a:rPr lang="pt-BR" dirty="0"/>
            </a:br>
            <a:r>
              <a:rPr lang="pt-BR" dirty="0"/>
              <a:t>Só pra sentir no seu sangue o ódio que Jesus lhe deu</a:t>
            </a:r>
          </a:p>
          <a:p>
            <a:endParaRPr lang="pt-BR" dirty="0"/>
          </a:p>
          <a:p>
            <a:r>
              <a:rPr lang="pt-BR" dirty="0"/>
              <a:t>Quando criança só pensava em ser bandido</a:t>
            </a:r>
            <a:br>
              <a:rPr lang="pt-BR" dirty="0"/>
            </a:br>
            <a:r>
              <a:rPr lang="pt-BR" dirty="0"/>
              <a:t>Ainda mais quando com um tiro de soldado o pai morreu</a:t>
            </a:r>
            <a:br>
              <a:rPr lang="pt-BR" dirty="0"/>
            </a:br>
            <a:r>
              <a:rPr lang="pt-BR" dirty="0"/>
              <a:t>Era o terror da </a:t>
            </a:r>
            <a:r>
              <a:rPr lang="pt-BR" dirty="0" err="1"/>
              <a:t>sertania</a:t>
            </a:r>
            <a:r>
              <a:rPr lang="pt-BR" dirty="0"/>
              <a:t> onde morava</a:t>
            </a:r>
            <a:br>
              <a:rPr lang="pt-BR" dirty="0"/>
            </a:br>
            <a:r>
              <a:rPr lang="pt-BR" dirty="0"/>
              <a:t>E na escola até o professor com ele aprendeu</a:t>
            </a:r>
          </a:p>
        </p:txBody>
      </p:sp>
    </p:spTree>
    <p:extLst>
      <p:ext uri="{BB962C8B-B14F-4D97-AF65-F5344CB8AC3E}">
        <p14:creationId xmlns:p14="http://schemas.microsoft.com/office/powerpoint/2010/main" val="1393262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6"/>
          <p:cNvSpPr txBox="1">
            <a:spLocks noGrp="1"/>
          </p:cNvSpPr>
          <p:nvPr>
            <p:ph type="ctrTitle"/>
          </p:nvPr>
        </p:nvSpPr>
        <p:spPr>
          <a:xfrm flipH="1">
            <a:off x="770575" y="468450"/>
            <a:ext cx="34288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Livro</a:t>
            </a:r>
            <a:endParaRPr dirty="0"/>
          </a:p>
        </p:txBody>
      </p:sp>
      <p:pic>
        <p:nvPicPr>
          <p:cNvPr id="3074" name="Picture 2" descr="Alice no País das Maravilhas - Lewis Carroll">
            <a:extLst>
              <a:ext uri="{FF2B5EF4-FFF2-40B4-BE49-F238E27FC236}">
                <a16:creationId xmlns:a16="http://schemas.microsoft.com/office/drawing/2014/main" id="{79E9E8CF-D6B9-6F8A-0403-58252C974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98" y="757350"/>
            <a:ext cx="2798124" cy="37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9B409CA-7BF3-7860-196D-AF6431F3AB4E}"/>
              </a:ext>
            </a:extLst>
          </p:cNvPr>
          <p:cNvCxnSpPr/>
          <p:nvPr/>
        </p:nvCxnSpPr>
        <p:spPr>
          <a:xfrm>
            <a:off x="496711" y="1046250"/>
            <a:ext cx="1988310" cy="0"/>
          </a:xfrm>
          <a:prstGeom prst="line">
            <a:avLst/>
          </a:prstGeom>
          <a:ln w="28575">
            <a:solidFill>
              <a:srgbClr val="DA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89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6"/>
          <p:cNvSpPr txBox="1">
            <a:spLocks noGrp="1"/>
          </p:cNvSpPr>
          <p:nvPr>
            <p:ph type="ctrTitle"/>
          </p:nvPr>
        </p:nvSpPr>
        <p:spPr>
          <a:xfrm flipH="1">
            <a:off x="770575" y="468450"/>
            <a:ext cx="34288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Jogos</a:t>
            </a:r>
            <a:endParaRPr dirty="0"/>
          </a:p>
        </p:txBody>
      </p:sp>
      <p:pic>
        <p:nvPicPr>
          <p:cNvPr id="4098" name="Picture 2" descr="Disney's Tarzan - VGDB - Vídeo Game Data Base">
            <a:extLst>
              <a:ext uri="{FF2B5EF4-FFF2-40B4-BE49-F238E27FC236}">
                <a16:creationId xmlns:a16="http://schemas.microsoft.com/office/drawing/2014/main" id="{92B113D8-F525-BF76-56E0-5C0B97E1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5" y="1130471"/>
            <a:ext cx="5247921" cy="380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2932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y Creative CV by slidesgo">
  <a:themeElements>
    <a:clrScheme name="Simple Light">
      <a:dk1>
        <a:srgbClr val="E9E6E1"/>
      </a:dk1>
      <a:lt1>
        <a:srgbClr val="434343"/>
      </a:lt1>
      <a:dk2>
        <a:srgbClr val="027F8D"/>
      </a:dk2>
      <a:lt2>
        <a:srgbClr val="DACC33"/>
      </a:lt2>
      <a:accent1>
        <a:srgbClr val="741B47"/>
      </a:accent1>
      <a:accent2>
        <a:srgbClr val="4C1130"/>
      </a:accent2>
      <a:accent3>
        <a:srgbClr val="0C343D"/>
      </a:accent3>
      <a:accent4>
        <a:srgbClr val="FFA400"/>
      </a:accent4>
      <a:accent5>
        <a:srgbClr val="76A5AF"/>
      </a:accent5>
      <a:accent6>
        <a:srgbClr val="45818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605</Words>
  <Application>Microsoft Office PowerPoint</Application>
  <PresentationFormat>Apresentação na tela (16:9)</PresentationFormat>
  <Paragraphs>51</Paragraphs>
  <Slides>25</Slides>
  <Notes>25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4" baseType="lpstr">
      <vt:lpstr>Barlow Condensed Medium</vt:lpstr>
      <vt:lpstr>Fira Sans Extra Condensed Medium</vt:lpstr>
      <vt:lpstr>Barlow Condensed SemiBold</vt:lpstr>
      <vt:lpstr>Arvo</vt:lpstr>
      <vt:lpstr>Arial</vt:lpstr>
      <vt:lpstr>Barlow Condensed</vt:lpstr>
      <vt:lpstr>Roboto Slab</vt:lpstr>
      <vt:lpstr>Simple Light</vt:lpstr>
      <vt:lpstr>My Creative CV by slidesgo</vt:lpstr>
      <vt:lpstr>Introdução à Jornada do Herói</vt:lpstr>
      <vt:lpstr>A JORNADA DO HERÓI</vt:lpstr>
      <vt:lpstr>Apresentação do PowerPoint</vt:lpstr>
      <vt:lpstr>PARA ENTEDER A JORNADA É PRECISO ENTENDER O HERÓI</vt:lpstr>
      <vt:lpstr>O HERÓI</vt:lpstr>
      <vt:lpstr>Filme </vt:lpstr>
      <vt:lpstr>Música (anti-herói)</vt:lpstr>
      <vt:lpstr>Livro</vt:lpstr>
      <vt:lpstr>Jogos</vt:lpstr>
      <vt:lpstr>MÍTICO É DIFERENTE DE MÁGICO</vt:lpstr>
      <vt:lpstr>INDEPENDENTE DO FORMATO, É NECESSÁRIO APRESENTAR AO PÚBLICO ESSE HERÓI E UM FUNDO DA JORNADA, ANTES MESMO DE ELE CONSUMIR A HISTÓRIA</vt:lpstr>
      <vt:lpstr>PORTANTO QUAL SERÁ?</vt:lpstr>
      <vt:lpstr>NÃO OBRIGATÓRIO,  MAS DEPENDENDO DA HISTÓRIA, ESSENCIAL.</vt:lpstr>
      <vt:lpstr>UMA VEZ VENDIDA, A ABERTURA DE UMA HISTÓRIA TEM DE TER CERTA CARGA EMOCIONAL QUE MANTERÁ A ATENÇÃO DURANTE O COMEÇO DA JORNADA</vt:lpstr>
      <vt:lpstr>A ABERTURA PRECISA:</vt:lpstr>
      <vt:lpstr>A INTRODUÇÃO PODE TER VÁRIOS FORMATOS</vt:lpstr>
      <vt:lpstr>A INTRODUÇÃO PODE TER VÁRIOS FORMATOS</vt:lpstr>
      <vt:lpstr>A INTRODUÇÃO PODE TER VÁRIOS FORMATOS</vt:lpstr>
      <vt:lpstr>AGORA A JORNADA PODE COMEÇAR</vt:lpstr>
      <vt:lpstr>O MUNDO COMUM</vt:lpstr>
      <vt:lpstr>O MUNDO COMUM</vt:lpstr>
      <vt:lpstr>O MUNDO COMUM</vt:lpstr>
      <vt:lpstr>O MUNDO COMUM</vt:lpstr>
      <vt:lpstr>O MUNDO COMUM</vt:lpstr>
      <vt:lpstr>POR HOJE É SÓ =)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1 - 2º TRIMESTRE</dc:title>
  <dc:creator>chris</dc:creator>
  <cp:lastModifiedBy>andre.maluf</cp:lastModifiedBy>
  <cp:revision>14</cp:revision>
  <dcterms:modified xsi:type="dcterms:W3CDTF">2023-08-24T00:41:44Z</dcterms:modified>
</cp:coreProperties>
</file>